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457" r:id="rId2"/>
    <p:sldId id="497" r:id="rId3"/>
    <p:sldId id="498" r:id="rId4"/>
    <p:sldId id="475" r:id="rId5"/>
    <p:sldId id="478" r:id="rId6"/>
    <p:sldId id="499" r:id="rId7"/>
    <p:sldId id="500" r:id="rId8"/>
    <p:sldId id="483" r:id="rId9"/>
    <p:sldId id="480" r:id="rId10"/>
    <p:sldId id="485" r:id="rId11"/>
    <p:sldId id="487" r:id="rId12"/>
    <p:sldId id="486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00"/>
    <a:srgbClr val="FF0000"/>
    <a:srgbClr val="003300"/>
    <a:srgbClr val="009900"/>
    <a:srgbClr val="CC00FF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6" autoAdjust="0"/>
    <p:restoredTop sz="92933" autoAdjust="0"/>
  </p:normalViewPr>
  <p:slideViewPr>
    <p:cSldViewPr>
      <p:cViewPr varScale="1">
        <p:scale>
          <a:sx n="64" d="100"/>
          <a:sy n="64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04B265-A90E-4DE9-BF45-BE44D497E67F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F9CE67-1413-40C3-A762-C438FD479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2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A16BF8-9376-49F0-88FB-A10D485DEC6D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1A73AF-7E9B-482B-B7B8-2BD5EE6BF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D16A7-A608-4F55-BA14-6E67858A2E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1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BDC68-4E39-49E5-8010-95E666EBE9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0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2BB86-D7C7-416F-8349-F94F4990F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4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7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4FD21-4825-4A67-A72C-11489AA051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0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CABB-C947-491C-A301-6CF53C45C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9E5B3-FF12-4AC4-9E29-A44B80FA2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9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9DE37-B119-4F57-8560-55FDD316D3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1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7F6C8-080D-4D57-90E4-91E6141DF3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4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F00AF-28B0-4791-943E-9DCE67BAC3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5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75C55-7123-4834-B8DC-2EAF183A6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6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A41991-0824-4302-B12E-ECA1403804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9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П\Дипломники\Диплом. ЗООТЕХНИЯ\Гридина Марина Алексеевна,  2010\фото ГПЗ Россия\DSC00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550" y="188913"/>
            <a:ext cx="7596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КОРМЛЕНИЕ СТЕЛЬНЫХ СУХОСТОЙНЫХ</a:t>
            </a:r>
          </a:p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</a:t>
            </a:r>
          </a:p>
        </p:txBody>
      </p:sp>
      <p:sp>
        <p:nvSpPr>
          <p:cNvPr id="2052" name="Rectangle 85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052513"/>
          <a:ext cx="9001125" cy="4821239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663575"/>
                <a:gridCol w="720725"/>
                <a:gridCol w="647700"/>
                <a:gridCol w="614363"/>
                <a:gridCol w="558800"/>
                <a:gridCol w="630237"/>
                <a:gridCol w="593725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Перева-римый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клетчат-ка,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507" name="Прямоугольник 2"/>
          <p:cNvSpPr>
            <a:spLocks noChangeArrowheads="1"/>
          </p:cNvSpPr>
          <p:nvPr/>
        </p:nvSpPr>
        <p:spPr bwMode="auto">
          <a:xfrm>
            <a:off x="250825" y="32385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1508" name="Прямоугольник 4"/>
          <p:cNvSpPr>
            <a:spLocks noChangeArrowheads="1"/>
          </p:cNvSpPr>
          <p:nvPr/>
        </p:nvSpPr>
        <p:spPr bwMode="auto">
          <a:xfrm>
            <a:off x="395288" y="6102350"/>
            <a:ext cx="8424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2. Выбрать корма для рациона!</a:t>
            </a:r>
            <a:endParaRPr lang="ru-RU" sz="160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052513"/>
          <a:ext cx="9001125" cy="4821239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663575"/>
                <a:gridCol w="720725"/>
                <a:gridCol w="647700"/>
                <a:gridCol w="614363"/>
                <a:gridCol w="558800"/>
                <a:gridCol w="630237"/>
                <a:gridCol w="593725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 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531" name="Прямоугольник 2"/>
          <p:cNvSpPr>
            <a:spLocks noChangeArrowheads="1"/>
          </p:cNvSpPr>
          <p:nvPr/>
        </p:nvSpPr>
        <p:spPr bwMode="auto">
          <a:xfrm>
            <a:off x="250825" y="32385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2532" name="Прямоугольник 3"/>
          <p:cNvSpPr>
            <a:spLocks noChangeArrowheads="1"/>
          </p:cNvSpPr>
          <p:nvPr/>
        </p:nvSpPr>
        <p:spPr bwMode="auto">
          <a:xfrm>
            <a:off x="250825" y="6021388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3. Выбрать норму для животного согласно его продуктивности и физиологического состояния!</a:t>
            </a:r>
            <a:endParaRPr lang="ru-RU" sz="160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95288" y="5589588"/>
            <a:ext cx="8640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4. </a:t>
            </a:r>
            <a:r>
              <a:rPr 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Распределяем норму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ЭКЕ по кормам согласно структуры рациона!</a:t>
            </a:r>
            <a:endParaRPr lang="ru-RU" sz="1600" dirty="0">
              <a:solidFill>
                <a:srgbClr val="0000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692150"/>
          <a:ext cx="9001125" cy="4964115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663575"/>
                <a:gridCol w="720725"/>
                <a:gridCol w="647700"/>
                <a:gridCol w="614363"/>
                <a:gridCol w="558800"/>
                <a:gridCol w="630237"/>
                <a:gridCol w="593725"/>
              </a:tblGrid>
              <a:tr h="1156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Кор-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± 5 %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± 5-7 %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Перева-римый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клетчат-ка,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8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Σ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=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3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555" name="Прямоугольник 2"/>
          <p:cNvSpPr>
            <a:spLocks noChangeArrowheads="1"/>
          </p:cNvSpPr>
          <p:nvPr/>
        </p:nvSpPr>
        <p:spPr bwMode="auto">
          <a:xfrm>
            <a:off x="250825" y="4445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3556" name="Прямоугольник 3"/>
          <p:cNvSpPr>
            <a:spLocks noChangeArrowheads="1"/>
          </p:cNvSpPr>
          <p:nvPr/>
        </p:nvSpPr>
        <p:spPr bwMode="auto">
          <a:xfrm>
            <a:off x="107950" y="5876925"/>
            <a:ext cx="9036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ru-RU" sz="1400" b="1" dirty="0">
                <a:solidFill>
                  <a:srgbClr val="000099"/>
                </a:solidFill>
                <a:cs typeface="Times New Roman" pitchFamily="18" charset="0"/>
              </a:rPr>
              <a:t>грубые корма -</a:t>
            </a:r>
            <a:r>
              <a:rPr lang="ru-RU" sz="1400" b="1" dirty="0">
                <a:solidFill>
                  <a:srgbClr val="000099"/>
                </a:solidFill>
              </a:rPr>
              <a:t> </a:t>
            </a:r>
            <a:r>
              <a:rPr lang="ru-RU" sz="1400" b="1" dirty="0">
                <a:solidFill>
                  <a:srgbClr val="000099"/>
                </a:solidFill>
                <a:cs typeface="Times New Roman" pitchFamily="18" charset="0"/>
              </a:rPr>
              <a:t>до 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30%; </a:t>
            </a:r>
            <a:r>
              <a:rPr lang="ru-RU" sz="1400" b="1" dirty="0" smtClean="0">
                <a:solidFill>
                  <a:srgbClr val="000099"/>
                </a:solidFill>
                <a:cs typeface="Times New Roman" pitchFamily="18" charset="0"/>
              </a:rPr>
              <a:t>сочные - до 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40 %; </a:t>
            </a:r>
            <a:r>
              <a:rPr lang="ru-RU" sz="1400" b="1" dirty="0">
                <a:solidFill>
                  <a:srgbClr val="000099"/>
                </a:solidFill>
                <a:cs typeface="Times New Roman" pitchFamily="18" charset="0"/>
              </a:rPr>
              <a:t>в </a:t>
            </a:r>
            <a:r>
              <a:rPr lang="ru-RU" sz="1400" b="1" dirty="0" err="1">
                <a:solidFill>
                  <a:srgbClr val="000099"/>
                </a:solidFill>
                <a:cs typeface="Times New Roman" pitchFamily="18" charset="0"/>
              </a:rPr>
              <a:t>т.ч</a:t>
            </a:r>
            <a:r>
              <a:rPr lang="ru-RU" sz="1400" b="1" dirty="0">
                <a:solidFill>
                  <a:srgbClr val="000099"/>
                </a:solidFill>
                <a:cs typeface="Times New Roman" pitchFamily="18" charset="0"/>
              </a:rPr>
              <a:t>. патока </a:t>
            </a:r>
            <a:r>
              <a:rPr lang="ru-RU" sz="1400" b="1" dirty="0" smtClean="0">
                <a:solidFill>
                  <a:srgbClr val="000099"/>
                </a:solidFill>
                <a:cs typeface="Times New Roman" pitchFamily="18" charset="0"/>
              </a:rPr>
              <a:t>- до 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7 %; </a:t>
            </a:r>
            <a:r>
              <a:rPr lang="ru-RU" sz="1400" b="1" dirty="0" smtClean="0">
                <a:solidFill>
                  <a:srgbClr val="000099"/>
                </a:solidFill>
                <a:cs typeface="Times New Roman" pitchFamily="18" charset="0"/>
              </a:rPr>
              <a:t>конц</a:t>
            </a:r>
            <a:r>
              <a:rPr lang="ru-RU" sz="1400" b="1" dirty="0" smtClean="0">
                <a:solidFill>
                  <a:srgbClr val="000099"/>
                </a:solidFill>
              </a:rPr>
              <a:t>ентрированные</a:t>
            </a:r>
            <a:r>
              <a:rPr lang="ru-RU" sz="1400" b="1" dirty="0" smtClean="0">
                <a:solidFill>
                  <a:srgbClr val="000099"/>
                </a:solidFill>
                <a:cs typeface="Times New Roman" pitchFamily="18" charset="0"/>
              </a:rPr>
              <a:t> - д</a:t>
            </a:r>
            <a:r>
              <a:rPr lang="ru-RU" sz="1400" b="1" dirty="0" smtClean="0">
                <a:solidFill>
                  <a:srgbClr val="3333CC"/>
                </a:solidFill>
                <a:cs typeface="Times New Roman" pitchFamily="18" charset="0"/>
              </a:rPr>
              <a:t>о 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23 %</a:t>
            </a:r>
          </a:p>
          <a:p>
            <a:pPr algn="l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100 % - 13,2 ЭКЕ</a:t>
            </a:r>
          </a:p>
          <a:p>
            <a:pPr algn="l">
              <a:buFontTx/>
              <a:buChar char="-"/>
            </a:pP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30 </a:t>
            </a: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% - Х ЭКЕ Х=4,01 </a:t>
            </a:r>
            <a:r>
              <a:rPr lang="ru-RU" sz="1400" b="1" dirty="0" smtClean="0">
                <a:solidFill>
                  <a:srgbClr val="000099"/>
                </a:solidFill>
                <a:cs typeface="Times New Roman" pitchFamily="18" charset="0"/>
              </a:rPr>
              <a:t>Обязательно </a:t>
            </a:r>
            <a:r>
              <a:rPr lang="ru-RU" sz="1400" b="1" dirty="0">
                <a:solidFill>
                  <a:srgbClr val="000099"/>
                </a:solidFill>
                <a:cs typeface="Times New Roman" pitchFamily="18" charset="0"/>
              </a:rPr>
              <a:t>проверить сумму ЭКЕ - отклонение от нормы 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– 5%, </a:t>
            </a:r>
            <a:r>
              <a:rPr lang="ru-RU" sz="1400" b="1" dirty="0">
                <a:solidFill>
                  <a:srgbClr val="000099"/>
                </a:solidFill>
                <a:cs typeface="Times New Roman" pitchFamily="18" charset="0"/>
              </a:rPr>
              <a:t>по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cs typeface="Times New Roman" pitchFamily="18" charset="0"/>
              </a:rPr>
              <a:t>всем остальным показателям – 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5-7 %.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557" name="Правая фигурная скобка 4"/>
          <p:cNvSpPr>
            <a:spLocks/>
          </p:cNvSpPr>
          <p:nvPr/>
        </p:nvSpPr>
        <p:spPr bwMode="auto">
          <a:xfrm>
            <a:off x="1692275" y="6165850"/>
            <a:ext cx="44450" cy="450850"/>
          </a:xfrm>
          <a:prstGeom prst="rightBrace">
            <a:avLst>
              <a:gd name="adj1" fmla="val 859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052513"/>
          <a:ext cx="9001125" cy="4411664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755650"/>
                <a:gridCol w="628650"/>
                <a:gridCol w="647700"/>
                <a:gridCol w="614363"/>
                <a:gridCol w="558800"/>
                <a:gridCol w="630237"/>
                <a:gridCol w="593725"/>
              </a:tblGrid>
              <a:tr h="96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 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5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579" name="Прямоугольник 2"/>
          <p:cNvSpPr>
            <a:spLocks noChangeArrowheads="1"/>
          </p:cNvSpPr>
          <p:nvPr/>
        </p:nvSpPr>
        <p:spPr bwMode="auto">
          <a:xfrm>
            <a:off x="250825" y="32385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4580" name="Прямоугольник 3"/>
          <p:cNvSpPr>
            <a:spLocks noChangeArrowheads="1"/>
          </p:cNvSpPr>
          <p:nvPr/>
        </p:nvSpPr>
        <p:spPr bwMode="auto">
          <a:xfrm>
            <a:off x="107950" y="5516563"/>
            <a:ext cx="89281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5. Рассчитываем сколько корма содержится в рассчитанных нами ЭКЕ</a:t>
            </a:r>
          </a:p>
          <a:p>
            <a:pPr algn="l"/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а. Сено разнотравное: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сена -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0,68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ЭКЕ</a:t>
            </a:r>
          </a:p>
          <a:p>
            <a:pPr algn="l"/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сена -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4,01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ЭКЕ Х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5,9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кг. Аналогичный расчет по другим кормам.</a:t>
            </a:r>
          </a:p>
          <a:p>
            <a:pPr algn="l"/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Соль поваренная согласно нормы 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105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г</a:t>
            </a:r>
            <a:endParaRPr lang="ru-RU" sz="1400" dirty="0">
              <a:solidFill>
                <a:srgbClr val="003300"/>
              </a:solidFill>
            </a:endParaRPr>
          </a:p>
        </p:txBody>
      </p:sp>
      <p:sp>
        <p:nvSpPr>
          <p:cNvPr id="14581" name="Правая фигурная скобка 4"/>
          <p:cNvSpPr>
            <a:spLocks/>
          </p:cNvSpPr>
          <p:nvPr/>
        </p:nvSpPr>
        <p:spPr bwMode="auto">
          <a:xfrm>
            <a:off x="4284663" y="5805488"/>
            <a:ext cx="71437" cy="469900"/>
          </a:xfrm>
          <a:prstGeom prst="rightBrace">
            <a:avLst>
              <a:gd name="adj1" fmla="val 8405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981075"/>
          <a:ext cx="9001125" cy="4370391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755650"/>
                <a:gridCol w="628650"/>
                <a:gridCol w="647700"/>
                <a:gridCol w="614363"/>
                <a:gridCol w="558800"/>
                <a:gridCol w="630237"/>
                <a:gridCol w="593725"/>
              </a:tblGrid>
              <a:tr h="96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 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1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603" name="Прямоугольник 2"/>
          <p:cNvSpPr>
            <a:spLocks noChangeArrowheads="1"/>
          </p:cNvSpPr>
          <p:nvPr/>
        </p:nvSpPr>
        <p:spPr bwMode="auto">
          <a:xfrm>
            <a:off x="250825" y="32385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5604" name="Прямоугольник 3"/>
          <p:cNvSpPr>
            <a:spLocks noChangeArrowheads="1"/>
          </p:cNvSpPr>
          <p:nvPr/>
        </p:nvSpPr>
        <p:spPr bwMode="auto">
          <a:xfrm>
            <a:off x="107950" y="5373688"/>
            <a:ext cx="90360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6. Находим сколько содержится питательных веществ в рассчитанном количестве корма</a:t>
            </a:r>
          </a:p>
          <a:p>
            <a:pPr algn="l"/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а. Сено разнотравное: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сена -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0,868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кг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СВ</a:t>
            </a:r>
          </a:p>
          <a:p>
            <a:pPr algn="l"/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5,9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сена -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кг СВ Х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(5,9 * 0,868)/1,0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5,12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кг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Аналогично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ведем расчет по всем остальным питательным веществам и по всем нижеприведенным кормам!</a:t>
            </a:r>
          </a:p>
        </p:txBody>
      </p:sp>
      <p:sp>
        <p:nvSpPr>
          <p:cNvPr id="15605" name="Правая фигурная скобка 4"/>
          <p:cNvSpPr>
            <a:spLocks/>
          </p:cNvSpPr>
          <p:nvPr/>
        </p:nvSpPr>
        <p:spPr bwMode="auto">
          <a:xfrm>
            <a:off x="4625975" y="5949950"/>
            <a:ext cx="71438" cy="388938"/>
          </a:xfrm>
          <a:prstGeom prst="rightBrace">
            <a:avLst>
              <a:gd name="adj1" fmla="val 8368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765175"/>
          <a:ext cx="9001125" cy="4383091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755650"/>
                <a:gridCol w="628650"/>
                <a:gridCol w="647700"/>
                <a:gridCol w="614363"/>
                <a:gridCol w="558800"/>
                <a:gridCol w="630237"/>
                <a:gridCol w="593725"/>
              </a:tblGrid>
              <a:tr h="96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 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Мел,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5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627" name="Прямоугольник 2"/>
          <p:cNvSpPr>
            <a:spLocks noChangeArrowheads="1"/>
          </p:cNvSpPr>
          <p:nvPr/>
        </p:nvSpPr>
        <p:spPr bwMode="auto">
          <a:xfrm>
            <a:off x="250825" y="115888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6628" name="Прямоугольник 3"/>
          <p:cNvSpPr>
            <a:spLocks noChangeArrowheads="1"/>
          </p:cNvSpPr>
          <p:nvPr/>
        </p:nvSpPr>
        <p:spPr bwMode="auto">
          <a:xfrm>
            <a:off x="0" y="5229225"/>
            <a:ext cx="93249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7. Балансируем рацион по 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кальцию!!!</a:t>
            </a:r>
          </a:p>
          <a:p>
            <a:pPr algn="l"/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Дефицит кальция составил 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7,5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г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Учебник «Кормление с.-х. животных» (В.И. </a:t>
            </a:r>
            <a:r>
              <a:rPr lang="ru-RU" sz="1400" b="1" dirty="0" err="1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Трухачев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и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др.)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приложение 4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Вводим в рацион минеральный корм, содержащий кальций 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мел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В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 г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мела (в среднем) содержится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37,4 г кальция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algn="l"/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Составляем пропорцию: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г 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37,4 г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Са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г –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7,5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г </a:t>
            </a:r>
            <a:r>
              <a:rPr lang="ru-RU" sz="1400" b="1" dirty="0" err="1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Са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Х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7,5*100/37,5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20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г</a:t>
            </a:r>
          </a:p>
        </p:txBody>
      </p:sp>
      <p:sp>
        <p:nvSpPr>
          <p:cNvPr id="16629" name="Правая фигурная скобка 4"/>
          <p:cNvSpPr>
            <a:spLocks/>
          </p:cNvSpPr>
          <p:nvPr/>
        </p:nvSpPr>
        <p:spPr bwMode="auto">
          <a:xfrm>
            <a:off x="3779838" y="6165850"/>
            <a:ext cx="46037" cy="509588"/>
          </a:xfrm>
          <a:prstGeom prst="rightBrace">
            <a:avLst>
              <a:gd name="adj1" fmla="val 8251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765175"/>
          <a:ext cx="9001125" cy="4383091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755650"/>
                <a:gridCol w="628650"/>
                <a:gridCol w="647700"/>
                <a:gridCol w="614363"/>
                <a:gridCol w="558800"/>
                <a:gridCol w="630237"/>
                <a:gridCol w="593725"/>
              </a:tblGrid>
              <a:tr h="96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 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Мел,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Динатрийфосфат,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5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651" name="Прямоугольник 2"/>
          <p:cNvSpPr>
            <a:spLocks noChangeArrowheads="1"/>
          </p:cNvSpPr>
          <p:nvPr/>
        </p:nvSpPr>
        <p:spPr bwMode="auto">
          <a:xfrm>
            <a:off x="250825" y="115888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7652" name="Прямоугольник 3"/>
          <p:cNvSpPr>
            <a:spLocks noChangeArrowheads="1"/>
          </p:cNvSpPr>
          <p:nvPr/>
        </p:nvSpPr>
        <p:spPr bwMode="auto">
          <a:xfrm>
            <a:off x="107950" y="5181600"/>
            <a:ext cx="90360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8. Балансируем рацион по 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фосфору!!!</a:t>
            </a:r>
          </a:p>
          <a:p>
            <a:pPr algn="l"/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Дефицит кальция составил 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34,6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г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Учебник «Кормление с.-х. животных» (В.И. </a:t>
            </a:r>
            <a:r>
              <a:rPr lang="ru-RU" sz="1400" b="1" dirty="0" err="1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Трухачев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и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др.)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приложение 4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Вводим в рацион минеральный корм, содержащий кальций – </a:t>
            </a:r>
            <a:r>
              <a:rPr lang="ru-RU" sz="1400" b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динатрийфосфат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кормовой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 г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ДНФК содержится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20,0 г </a:t>
            </a:r>
            <a:r>
              <a:rPr lang="ru-RU" sz="14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фосфора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rgbClr val="003300"/>
              </a:solidFill>
              <a:latin typeface="Arial" charset="0"/>
              <a:cs typeface="Times New Roman" pitchFamily="18" charset="0"/>
            </a:endParaRPr>
          </a:p>
          <a:p>
            <a:pPr algn="l"/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Составляем пропорцию: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г 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20,0 г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Р </a:t>
            </a:r>
          </a:p>
          <a:p>
            <a:pPr algn="l"/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г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34,6 г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Р Х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34,6*100/20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=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173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г</a:t>
            </a:r>
          </a:p>
        </p:txBody>
      </p:sp>
      <p:sp>
        <p:nvSpPr>
          <p:cNvPr id="17653" name="Правая фигурная скобка 4"/>
          <p:cNvSpPr>
            <a:spLocks/>
          </p:cNvSpPr>
          <p:nvPr/>
        </p:nvSpPr>
        <p:spPr bwMode="auto">
          <a:xfrm>
            <a:off x="3779838" y="6165850"/>
            <a:ext cx="46037" cy="358775"/>
          </a:xfrm>
          <a:prstGeom prst="rightBrace">
            <a:avLst>
              <a:gd name="adj1" fmla="val 8262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765175"/>
          <a:ext cx="9001125" cy="4383091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755650"/>
                <a:gridCol w="628650"/>
                <a:gridCol w="647700"/>
                <a:gridCol w="614363"/>
                <a:gridCol w="558800"/>
                <a:gridCol w="630237"/>
                <a:gridCol w="593725"/>
              </a:tblGrid>
              <a:tr h="96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 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Мел,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Динатрийфосфат,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Кобальт сернокисл.,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Бетацинол, мл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5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675" name="Прямоугольник 2"/>
          <p:cNvSpPr>
            <a:spLocks noChangeArrowheads="1"/>
          </p:cNvSpPr>
          <p:nvPr/>
        </p:nvSpPr>
        <p:spPr bwMode="auto">
          <a:xfrm>
            <a:off x="250825" y="115888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8676" name="Прямоугольник 3"/>
          <p:cNvSpPr>
            <a:spLocks noChangeArrowheads="1"/>
          </p:cNvSpPr>
          <p:nvPr/>
        </p:nvSpPr>
        <p:spPr bwMode="auto">
          <a:xfrm>
            <a:off x="107950" y="5157788"/>
            <a:ext cx="903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9. Балансируем рацион по 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кобальту!!!</a:t>
            </a:r>
          </a:p>
          <a:p>
            <a:pPr algn="l"/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Дефицит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кобальта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составил 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4,4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мг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Учебник «Кормление с.-х. животных» (В.И. </a:t>
            </a:r>
            <a:r>
              <a:rPr lang="ru-RU" sz="1400" b="1" dirty="0" err="1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Трухачев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и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др.)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приложение 5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Вводим в рацион минеральную подкормку, содержащую </a:t>
            </a:r>
            <a:r>
              <a:rPr lang="ru-RU" sz="14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кобальт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Кобальт </a:t>
            </a:r>
            <a:r>
              <a:rPr lang="ru-RU" sz="14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сернокисл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., мг</a:t>
            </a:r>
            <a:r>
              <a:rPr lang="ru-RU" sz="1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Расчет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: переводим микроэлемент Со в соль 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4,4 мг*4,831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(коэффициент перевода в соль)=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21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мг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765175"/>
          <a:ext cx="9001125" cy="4383091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755650"/>
                <a:gridCol w="628650"/>
                <a:gridCol w="647700"/>
                <a:gridCol w="614363"/>
                <a:gridCol w="558800"/>
                <a:gridCol w="630237"/>
                <a:gridCol w="593725"/>
              </a:tblGrid>
              <a:tr h="96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 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5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Мел,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Динатрийфосфат,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Кобальт сернокисл.,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Бетацинол, мл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5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699" name="Прямоугольник 2"/>
          <p:cNvSpPr>
            <a:spLocks noChangeArrowheads="1"/>
          </p:cNvSpPr>
          <p:nvPr/>
        </p:nvSpPr>
        <p:spPr bwMode="auto">
          <a:xfrm>
            <a:off x="250825" y="115888"/>
            <a:ext cx="835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9700" name="Прямоугольник 3"/>
          <p:cNvSpPr>
            <a:spLocks noChangeArrowheads="1"/>
          </p:cNvSpPr>
          <p:nvPr/>
        </p:nvSpPr>
        <p:spPr bwMode="auto">
          <a:xfrm>
            <a:off x="107950" y="5157788"/>
            <a:ext cx="903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10. Балансируем рацион по 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каротину!!!</a:t>
            </a:r>
          </a:p>
          <a:p>
            <a:pPr algn="l"/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Дефицит </a:t>
            </a:r>
            <a:r>
              <a:rPr lang="ru-RU" sz="1400" b="1" u="sng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каротина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составил –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407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мг каротин,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под действием ультрафиолетовых лучей он разрушается, поэтому берем с запасом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500 мг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. Вводим в рацион каротин содержащую добавку – </a:t>
            </a:r>
            <a:r>
              <a:rPr lang="ru-RU" sz="1400" b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Бетацинол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Расчет: в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 мл </a:t>
            </a:r>
            <a:r>
              <a:rPr lang="ru-RU" sz="1400" b="1" dirty="0" err="1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Бетацинола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2000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мг 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каротина</a:t>
            </a:r>
          </a:p>
          <a:p>
            <a:pPr algn="l"/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мл </a:t>
            </a:r>
            <a:r>
              <a:rPr lang="ru-RU" sz="1400" b="1" dirty="0" err="1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Бетацинола</a:t>
            </a:r>
            <a:r>
              <a:rPr lang="ru-RU" sz="1400" b="1" dirty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500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мг </a:t>
            </a:r>
            <a:r>
              <a:rPr lang="ru-RU" sz="1400" b="1" dirty="0" err="1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каратина</a:t>
            </a:r>
            <a:r>
              <a:rPr lang="ru-RU" sz="1400" b="1" dirty="0" smtClean="0">
                <a:solidFill>
                  <a:srgbClr val="00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Х=500*100/2000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= 25 мл</a:t>
            </a:r>
          </a:p>
        </p:txBody>
      </p:sp>
      <p:sp>
        <p:nvSpPr>
          <p:cNvPr id="19701" name="Правая фигурная скобка 4"/>
          <p:cNvSpPr>
            <a:spLocks/>
          </p:cNvSpPr>
          <p:nvPr/>
        </p:nvSpPr>
        <p:spPr bwMode="auto">
          <a:xfrm>
            <a:off x="5651500" y="5949950"/>
            <a:ext cx="144463" cy="358775"/>
          </a:xfrm>
          <a:prstGeom prst="rightBrace">
            <a:avLst>
              <a:gd name="adj1" fmla="val 8278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620713"/>
          <a:ext cx="9001125" cy="3680460"/>
        </p:xfrm>
        <a:graphic>
          <a:graphicData uri="http://schemas.openxmlformats.org/drawingml/2006/table">
            <a:tbl>
              <a:tblPr/>
              <a:tblGrid>
                <a:gridCol w="1781175"/>
                <a:gridCol w="595313"/>
                <a:gridCol w="520700"/>
                <a:gridCol w="568325"/>
                <a:gridCol w="590550"/>
                <a:gridCol w="515937"/>
                <a:gridCol w="755650"/>
                <a:gridCol w="628650"/>
                <a:gridCol w="647700"/>
                <a:gridCol w="614363"/>
                <a:gridCol w="558800"/>
                <a:gridCol w="630237"/>
                <a:gridCol w="593725"/>
              </a:tblGrid>
              <a:tr h="525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0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Сухое в-во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энергия,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0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протеин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г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клетчатка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г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0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ций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</a:t>
                      </a:r>
                      <a:r>
                        <a:rPr kumimoji="0" lang="ru-RU" sz="10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бальт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мг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0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</a:t>
                      </a: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Сено разнотравное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Сенаж люцерновый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Патока свекловичная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ячменная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Дерть кукурузная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Жмых подсолнечный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Соль поваренная,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Мел,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Динатрийфосфат, 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Кобальт сернокисл., мг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Бетацинол, мл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 содержится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9,52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нормы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723" name="Прямоугольник 2"/>
          <p:cNvSpPr>
            <a:spLocks noChangeArrowheads="1"/>
          </p:cNvSpPr>
          <p:nvPr/>
        </p:nvSpPr>
        <p:spPr bwMode="auto">
          <a:xfrm>
            <a:off x="250825" y="44450"/>
            <a:ext cx="8353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20724" name="Прямоугольник 3"/>
          <p:cNvSpPr>
            <a:spLocks noChangeArrowheads="1"/>
          </p:cNvSpPr>
          <p:nvPr/>
        </p:nvSpPr>
        <p:spPr bwMode="auto">
          <a:xfrm>
            <a:off x="107950" y="4365625"/>
            <a:ext cx="90360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11. Анализ рациона:</a:t>
            </a:r>
          </a:p>
          <a:p>
            <a:pPr algn="l">
              <a:buFontTx/>
              <a:buAutoNum type="arabicPeriod"/>
            </a:pP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Структура рациона: грубые корма - 30 % (сено 4,01/13,37*100)</a:t>
            </a:r>
          </a:p>
          <a:p>
            <a:pPr algn="l"/>
            <a:r>
              <a:rPr lang="ru-RU" sz="1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сочные 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корма - 39,7 % (силос+ сенаж – (2,65+2,66)/13,37*100))</a:t>
            </a:r>
          </a:p>
          <a:p>
            <a:pPr algn="l"/>
            <a:r>
              <a:rPr lang="ru-RU" sz="1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патока 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свекловичная – 7,3 % ( 0,98/13,37*100)</a:t>
            </a:r>
          </a:p>
          <a:p>
            <a:pPr algn="l"/>
            <a:r>
              <a:rPr lang="ru-RU" sz="1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конц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корма - 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23 % (</a:t>
            </a:r>
            <a:r>
              <a:rPr lang="ru-RU" sz="14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дерти+жмых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– ( 1+1+1)/13,37*100));</a:t>
            </a:r>
          </a:p>
          <a:p>
            <a:pPr algn="l"/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2. Сахаропротеиновое отношение – 0,90 (1117/1242);</a:t>
            </a:r>
          </a:p>
          <a:p>
            <a:pPr algn="l"/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3. Отношение </a:t>
            </a:r>
            <a:r>
              <a:rPr lang="ru-RU" sz="14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Са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к Р – 1,73 (130,0/75,0);</a:t>
            </a:r>
          </a:p>
          <a:p>
            <a:pPr algn="l"/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4.Количество сырой клетчатки в СВ рациона – 26,6 % (3826/1000/14,4*100);</a:t>
            </a:r>
          </a:p>
          <a:p>
            <a:pPr algn="l"/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5. Количество </a:t>
            </a:r>
            <a:r>
              <a:rPr lang="ru-RU" sz="14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переваримого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протеина в расчете на 1 ЭКЕ – 92,9 г (1242/13,37)</a:t>
            </a:r>
          </a:p>
          <a:p>
            <a:pPr algn="l"/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6. В 1 кг СВ рациона содержится: </a:t>
            </a:r>
            <a:r>
              <a:rPr lang="ru-RU" sz="1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ОЭ - 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9,3 МДж (133,7/14,4)</a:t>
            </a:r>
          </a:p>
          <a:p>
            <a:pPr algn="l"/>
            <a:r>
              <a:rPr lang="ru-RU" sz="1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ЭКЕ 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0,93 (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13,37/14,4)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22972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Clr>
                <a:srgbClr val="FF3300"/>
              </a:buClr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1800" b="1" u="sng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ЦЕЛЬ </a:t>
            </a:r>
            <a:r>
              <a:rPr lang="ru-RU" sz="1800" b="1" u="sng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ЗАНЯТИЯ</a:t>
            </a:r>
            <a:r>
              <a:rPr lang="ru-RU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-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ОСВОИТЬ МЕТОДИКУ СОСТАВЛЕНИЯ И АНАЛИЗА КОРМОВЫХ РАЦИОНОВ ДЛЯ СТЕЛЬНЫХ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КОРОВ В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СУХОСТОЙНЫЙ ПЕРИОД</a:t>
            </a:r>
            <a:endParaRPr lang="ru-RU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Задание 1.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Определите норму и составьте рацион для стельной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сухостойной коровы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зимний период:</a:t>
            </a:r>
          </a:p>
          <a:p>
            <a:pPr marL="360000" algn="l"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живая масса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коровы – </a:t>
            </a: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500 кг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</a:t>
            </a:r>
          </a:p>
          <a:p>
            <a:pPr marL="360000" algn="l"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ожидаемый в лактацию удой – </a:t>
            </a: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6000 кг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</a:t>
            </a:r>
          </a:p>
          <a:p>
            <a:pPr marL="360000" algn="l"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упитанность средняя.</a:t>
            </a:r>
          </a:p>
          <a:p>
            <a:pPr marL="0" indent="0" algn="l">
              <a:buNone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рацион включите корма по Вашему усмотрению. В кормах рациона учтите наличие сухого вещества, ЭКЕ, обменной энергии, </a:t>
            </a:r>
            <a:r>
              <a:rPr lang="ru-RU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переваримого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протеина, сахара, сырой клетчатки, кальция, фосфора, поваренной соли, кобальта, каротина.</a:t>
            </a:r>
          </a:p>
          <a:p>
            <a:pPr marL="0" indent="0" algn="l">
              <a:buNone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Анализ рациона проведите по следующим показателям: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Структура рациона.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Отношение кальция к фосфору.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Сахаропротеиновое отношение.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Содержание клетчатки в % к сухому веществу.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Количество протеина, приходящееся на 1 ЭКЕ.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Количество ЭКЕ в 1 кг сухого вещества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Количество ОЭ в 1 кг сухого вещества</a:t>
            </a:r>
          </a:p>
          <a:p>
            <a:pPr algn="l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Вывод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 сбалансированности рациона для ССК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ru-RU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5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11. Анализ рациона:</a:t>
            </a:r>
            <a:endParaRPr lang="ru-RU" dirty="0"/>
          </a:p>
        </p:txBody>
      </p:sp>
      <p:sp>
        <p:nvSpPr>
          <p:cNvPr id="7" name="Прямоугольник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147248" cy="51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Структура рациона: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грубые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корма - 30 % (сено </a:t>
            </a:r>
            <a:r>
              <a:rPr lang="ru-RU" sz="2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4,01/13,37*100)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сочные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корма - 39,7 % (силос+ сенаж – (2,65+2,66)/13,37*100</a:t>
            </a:r>
            <a:r>
              <a:rPr lang="ru-RU" sz="2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))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патока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свекловичная – 7,3 % ( 0,98/13,37*100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конц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корма -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23 % (</a:t>
            </a:r>
            <a:r>
              <a:rPr lang="ru-RU" sz="24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дерти+жмых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– ( 1+1+1)/13,37*100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));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Сахаропротеиновое 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отношение – 0,90 (1117/1242</a:t>
            </a: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);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Отношение </a:t>
            </a:r>
            <a:r>
              <a:rPr lang="ru-RU" sz="28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Са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к Р – 1,73 (130,0/75,0</a:t>
            </a: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);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Количество 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сырой клетчатки в СВ рациона – 26,6 % (3826/1000/14,4*100</a:t>
            </a: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);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Количество </a:t>
            </a:r>
            <a:r>
              <a:rPr lang="ru-RU" sz="28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переваримого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протеина в расчете на 1 ЭКЕ – 92,9 г (</a:t>
            </a: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1242/13,37)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 кг СВ рациона содержится</a:t>
            </a: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: ОЭ – 9,3 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МДж (133,7/14,4</a:t>
            </a: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), ЭКЕ 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0,93 (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13,37/14,4)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endParaRPr lang="ru-RU" sz="2800" b="1" dirty="0" smtClean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Вывод</a:t>
            </a:r>
            <a:r>
              <a:rPr lang="ru-RU" sz="2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 на </a:t>
            </a:r>
            <a:r>
              <a:rPr lang="ru-RU" sz="2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зимний </a:t>
            </a:r>
            <a:r>
              <a:rPr lang="ru-RU" sz="28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период для </a:t>
            </a:r>
            <a:r>
              <a:rPr lang="ru-RU" sz="2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стельной сухостойной коровы сбалансирован по всем питательным </a:t>
            </a:r>
            <a:r>
              <a:rPr lang="ru-RU" sz="28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веществам</a:t>
            </a:r>
            <a:endParaRPr lang="ru-RU" sz="2800" b="1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ru-RU" sz="2000" b="1" u="sng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Нормы кормления ССК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268760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pPr marL="0" indent="0" algn="l">
              <a:buClr>
                <a:srgbClr val="FF3300"/>
              </a:buClr>
              <a:buNone/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Потребность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сухостойных коров в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Э, ПВ и БАВ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определяется живой массой животных и планируемой их продуктивностью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Потребность в ЭКЕ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при ж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500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кг и продуктивности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3000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кг молока за лактацию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9,0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ЭКЕ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ru-RU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5000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кг молока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средней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–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11,5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ЭКЕ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endParaRPr lang="ru-RU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&gt; 5000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кг (высоко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й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		–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13,5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ЭКЕ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При всех уровнях 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продуктивности на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ЭКЕ 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требуется: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ПП –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94-96 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</a:t>
            </a:r>
            <a:endParaRPr lang="ru-RU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ЛИЗ - до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 </a:t>
            </a: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 - до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2,5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</a:t>
            </a: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n-US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–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9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г</a:t>
            </a:r>
            <a:endParaRPr lang="ru-RU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 -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г</a:t>
            </a:r>
            <a:endParaRPr lang="ru-RU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Кар -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40-48 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мг </a:t>
            </a: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en-US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NaCI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-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7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г</a:t>
            </a:r>
            <a:endParaRPr lang="ru-RU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СЖ/ЭКЕ -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29-36 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 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24 - 27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от СВ</a:t>
            </a: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 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0,8 – 1,0</a:t>
            </a: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Сах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крах / ПП 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1,7 –2,3</a:t>
            </a:r>
          </a:p>
          <a:p>
            <a:pPr marL="0" indent="542925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ru-RU" sz="1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/Р 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1,8 :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4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9750" y="568325"/>
            <a:ext cx="813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893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Корма и рационы</a:t>
            </a: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124744"/>
            <a:ext cx="82184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pPr marL="0" indent="0" algn="l">
              <a:spcBef>
                <a:spcPct val="50000"/>
              </a:spcBef>
              <a:buClr>
                <a:schemeClr val="accent2"/>
              </a:buClr>
              <a:buNone/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Наилучши</a:t>
            </a:r>
            <a:r>
              <a:rPr lang="ru-RU" sz="1600" b="1" dirty="0" smtClean="0">
                <a:solidFill>
                  <a:srgbClr val="000099"/>
                </a:solidFill>
                <a:latin typeface="Arial" charset="0"/>
              </a:rPr>
              <a:t>е</a:t>
            </a:r>
            <a:r>
              <a:rPr lang="ru-RU" sz="1600" b="1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корма</a:t>
            </a:r>
            <a:r>
              <a:rPr lang="ru-RU" sz="16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для сухостойных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коров и нетелей –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злаково-бобовое сено, сенаж, силос, корнеплоды, комбикорм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marL="0" indent="0" algn="l">
              <a:spcBef>
                <a:spcPts val="600"/>
              </a:spcBef>
              <a:buClr>
                <a:schemeClr val="accent2"/>
              </a:buClr>
              <a:buNone/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Сено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–</a:t>
            </a:r>
            <a:r>
              <a:rPr lang="ru-RU" sz="16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источник Э, П, углеводов, минеральных в-в и витаминов. Частично </a:t>
            </a:r>
            <a:r>
              <a:rPr lang="ru-RU" sz="16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30-20</a:t>
            </a:r>
            <a:r>
              <a:rPr lang="ru-RU" sz="16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%)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сено может быть </a:t>
            </a:r>
            <a:r>
              <a:rPr 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заменено соломой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яровых культур ( ячменная, овсяная…).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Всего грубых кормов рекомендуется давать до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2 - 2,5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кг н</a:t>
            </a:r>
            <a:r>
              <a:rPr lang="ru-RU" sz="16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а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</a:t>
            </a:r>
            <a:r>
              <a:rPr lang="ru-RU" sz="16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sz="16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ж.м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 </a:t>
            </a:r>
            <a:endParaRPr lang="ru-RU" sz="1600" b="1" dirty="0">
              <a:solidFill>
                <a:srgbClr val="000099"/>
              </a:solidFill>
              <a:latin typeface="Arial" charset="0"/>
            </a:endParaRPr>
          </a:p>
          <a:p>
            <a:pPr marL="0" indent="0" algn="l">
              <a:spcBef>
                <a:spcPct val="30000"/>
              </a:spcBef>
              <a:buClr>
                <a:schemeClr val="accent2"/>
              </a:buClr>
              <a:buNone/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Сенаж бобово-злаковый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ru-RU" sz="16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хороши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</a:rPr>
              <a:t>й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источник ПВ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</a:rPr>
              <a:t>,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можно использовать в значительном количестве взамен грубых и сочных кормов. Уровень сенажа в рационах можно доводить до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4 -5</a:t>
            </a:r>
            <a:r>
              <a:rPr lang="ru-RU" sz="16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кг на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sz="16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ж.м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 животного</a:t>
            </a:r>
            <a:r>
              <a:rPr lang="ru-RU" sz="16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marL="0" indent="0" algn="l">
              <a:spcBef>
                <a:spcPct val="30000"/>
              </a:spcBef>
              <a:buClr>
                <a:schemeClr val="accent2"/>
              </a:buClr>
              <a:buNone/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Силос из злаковых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трав</a:t>
            </a:r>
            <a:r>
              <a:rPr lang="ru-RU" sz="1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количестве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2-2.5</a:t>
            </a:r>
            <a:r>
              <a:rPr lang="ru-RU" sz="16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кг на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100</a:t>
            </a:r>
            <a:r>
              <a:rPr lang="ru-RU" sz="1600" b="1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кг </a:t>
            </a:r>
            <a:r>
              <a:rPr lang="ru-RU" sz="1600" b="1" dirty="0" err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ж.м</a:t>
            </a:r>
            <a:r>
              <a:rPr lang="ru-RU" sz="16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marL="0" indent="0" algn="l">
              <a:buClr>
                <a:srgbClr val="FF3300"/>
              </a:buClr>
              <a:buNone/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Корнеплодами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(5 – 6 кг/</a:t>
            </a:r>
            <a:r>
              <a:rPr lang="ru-RU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сут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.) </a:t>
            </a: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или патокой кормовой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(0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,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5 – 1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,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0 кг/</a:t>
            </a:r>
            <a:r>
              <a:rPr lang="ru-RU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сут</a:t>
            </a: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.) балансируют в рационах ССК сахаропротеиновое отношение. </a:t>
            </a:r>
          </a:p>
          <a:p>
            <a:pPr marL="0" indent="0" algn="l">
              <a:buClr>
                <a:srgbClr val="FF3300"/>
              </a:buClr>
              <a:buNone/>
              <a:defRPr/>
            </a:pPr>
            <a:endPara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indent="0" algn="l">
              <a:buClr>
                <a:srgbClr val="FF3300"/>
              </a:buClr>
              <a:buNone/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Концентрированные корма – комбикорма, </a:t>
            </a:r>
            <a:r>
              <a:rPr lang="ru-RU" sz="1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зерносмесь</a:t>
            </a: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(пшеничные отруби грубого помола, овсяная дерть, льняной или подсолнечный шрот и жмых). </a:t>
            </a: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Дают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2-3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кг </a:t>
            </a: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на 1 голову в сутки в зависимости от продуктивности. </a:t>
            </a:r>
          </a:p>
          <a:p>
            <a:pPr marL="0" indent="0">
              <a:buNone/>
              <a:defRPr/>
            </a:pPr>
            <a:endParaRPr lang="ru-RU" sz="1600" b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ru-RU" sz="1600" b="1" dirty="0">
                <a:solidFill>
                  <a:srgbClr val="990000"/>
                </a:solidFill>
              </a:rPr>
              <a:t>ЗАПРЕЩАЕТСЯ</a:t>
            </a:r>
            <a:r>
              <a:rPr lang="ru-RU" sz="1600" b="1" dirty="0">
                <a:solidFill>
                  <a:srgbClr val="CC3300"/>
                </a:solidFill>
              </a:rPr>
              <a:t> </a:t>
            </a:r>
            <a:r>
              <a:rPr lang="ru-RU" sz="1600" b="1" dirty="0">
                <a:solidFill>
                  <a:schemeClr val="accent2"/>
                </a:solidFill>
              </a:rPr>
              <a:t>использовать!!!!!!:</a:t>
            </a:r>
          </a:p>
          <a:p>
            <a:pPr marL="0" indent="0">
              <a:buNone/>
              <a:defRPr/>
            </a:pPr>
            <a:r>
              <a:rPr lang="ru-RU" sz="1600" b="1" dirty="0">
                <a:solidFill>
                  <a:srgbClr val="FF0066"/>
                </a:solidFill>
                <a:cs typeface="Times New Roman" pitchFamily="18" charset="0"/>
              </a:rPr>
              <a:t>хлопковые жмыхи и шроты</a:t>
            </a:r>
            <a:r>
              <a:rPr lang="ru-RU" sz="1600" b="1" dirty="0">
                <a:solidFill>
                  <a:srgbClr val="CC3300"/>
                </a:solidFill>
              </a:rPr>
              <a:t> </a:t>
            </a:r>
            <a:r>
              <a:rPr lang="ru-RU" sz="1600" b="1" dirty="0">
                <a:solidFill>
                  <a:srgbClr val="000099"/>
                </a:solidFill>
              </a:rPr>
              <a:t>(</a:t>
            </a:r>
            <a:r>
              <a:rPr lang="ru-RU" sz="1600" b="1" dirty="0">
                <a:solidFill>
                  <a:srgbClr val="000099"/>
                </a:solidFill>
                <a:cs typeface="Times New Roman" pitchFamily="18" charset="0"/>
              </a:rPr>
              <a:t>при отравлениях </a:t>
            </a:r>
            <a:r>
              <a:rPr lang="ru-RU" sz="1600" b="1" dirty="0" err="1">
                <a:solidFill>
                  <a:srgbClr val="000099"/>
                </a:solidFill>
                <a:cs typeface="Times New Roman" pitchFamily="18" charset="0"/>
              </a:rPr>
              <a:t>госсиполом</a:t>
            </a:r>
            <a:r>
              <a:rPr lang="ru-RU" sz="1600" b="1" dirty="0">
                <a:solidFill>
                  <a:srgbClr val="000099"/>
                </a:solidFill>
                <a:cs typeface="Times New Roman" pitchFamily="18" charset="0"/>
              </a:rPr>
              <a:t> возможны аборты, рождение мертвых или слабых телят), </a:t>
            </a:r>
            <a:r>
              <a:rPr lang="ru-RU" sz="1600" b="1" dirty="0">
                <a:solidFill>
                  <a:srgbClr val="FF0066"/>
                </a:solidFill>
                <a:cs typeface="Times New Roman" pitchFamily="18" charset="0"/>
              </a:rPr>
              <a:t>мочевину </a:t>
            </a:r>
            <a:r>
              <a:rPr lang="ru-RU" sz="1600" b="1" dirty="0">
                <a:solidFill>
                  <a:srgbClr val="000099"/>
                </a:solidFill>
              </a:rPr>
              <a:t>(</a:t>
            </a:r>
            <a:r>
              <a:rPr lang="ru-RU" sz="1600" b="1" dirty="0">
                <a:solidFill>
                  <a:srgbClr val="000099"/>
                </a:solidFill>
                <a:cs typeface="Times New Roman" pitchFamily="18" charset="0"/>
              </a:rPr>
              <a:t>аналогичные осложнения</a:t>
            </a:r>
            <a:r>
              <a:rPr lang="ru-RU" sz="1600" b="1" dirty="0">
                <a:solidFill>
                  <a:srgbClr val="000099"/>
                </a:solidFill>
              </a:rPr>
              <a:t>),</a:t>
            </a:r>
            <a:r>
              <a:rPr lang="ru-RU" sz="1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99"/>
                </a:solidFill>
                <a:cs typeface="Times New Roman" pitchFamily="18" charset="0"/>
              </a:rPr>
              <a:t>корнеклубнеплоды</a:t>
            </a:r>
            <a:r>
              <a:rPr lang="ru-RU" sz="1600" b="1" dirty="0">
                <a:solidFill>
                  <a:srgbClr val="000099"/>
                </a:solidFill>
                <a:cs typeface="Times New Roman" pitchFamily="18" charset="0"/>
              </a:rPr>
              <a:t> и силос в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замороженном</a:t>
            </a:r>
            <a:r>
              <a:rPr lang="ru-RU" sz="16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cs typeface="Times New Roman" pitchFamily="18" charset="0"/>
              </a:rPr>
              <a:t>виде, а также корма, пораженные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гнилью и плесенью</a:t>
            </a:r>
            <a:r>
              <a:rPr lang="ru-RU" sz="1600" b="1" dirty="0">
                <a:solidFill>
                  <a:schemeClr val="accent2"/>
                </a:solidFill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rgbClr val="000099"/>
                </a:solidFill>
                <a:cs typeface="Times New Roman" pitchFamily="18" charset="0"/>
              </a:rPr>
              <a:t>Нежелательно скармливать</a:t>
            </a:r>
            <a:r>
              <a:rPr lang="ru-RU" sz="1600" b="1" dirty="0">
                <a:solidFill>
                  <a:srgbClr val="000099"/>
                </a:solidFill>
              </a:rPr>
              <a:t> -</a:t>
            </a:r>
            <a:r>
              <a:rPr lang="ru-RU" sz="1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C00FF"/>
                </a:solidFill>
                <a:cs typeface="Times New Roman" pitchFamily="18" charset="0"/>
              </a:rPr>
              <a:t>пивную дробину, жом, мезгу и барду</a:t>
            </a:r>
            <a:r>
              <a:rPr lang="ru-RU" sz="1600" b="1" dirty="0" smtClean="0">
                <a:solidFill>
                  <a:srgbClr val="CC00FF"/>
                </a:solidFill>
                <a:cs typeface="Times New Roman" pitchFamily="18" charset="0"/>
              </a:rPr>
              <a:t>.</a:t>
            </a:r>
            <a:endParaRPr lang="ru-RU" sz="1600" b="1" dirty="0">
              <a:solidFill>
                <a:srgbClr val="CC00FF"/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cs typeface="Times New Roman" pitchFamily="18" charset="0"/>
              </a:rPr>
              <a:t>Примерный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990000"/>
                </a:solidFill>
                <a:cs typeface="Times New Roman" pitchFamily="18" charset="0"/>
              </a:rPr>
              <a:t>зимний рацион </a:t>
            </a:r>
            <a:r>
              <a:rPr lang="ru-RU" sz="3600" b="1" dirty="0" smtClean="0">
                <a:solidFill>
                  <a:srgbClr val="000099"/>
                </a:solidFill>
                <a:cs typeface="Times New Roman" pitchFamily="18" charset="0"/>
              </a:rPr>
              <a:t>ССК с плановой продуктивностью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5000 кг </a:t>
            </a:r>
            <a:r>
              <a:rPr lang="ru-RU" sz="3600" b="1" dirty="0" smtClean="0">
                <a:solidFill>
                  <a:srgbClr val="000099"/>
                </a:solidFill>
                <a:cs typeface="Times New Roman" pitchFamily="18" charset="0"/>
              </a:rPr>
              <a:t>молока:</a:t>
            </a:r>
            <a:endParaRPr lang="ru-RU" sz="36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  <a:cs typeface="Times New Roman" pitchFamily="18" charset="0"/>
              </a:rPr>
              <a:t>Сено бобово-злаковое </a:t>
            </a: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ru-RU" sz="32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кг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Травяная резка </a:t>
            </a:r>
            <a:r>
              <a:rPr lang="ru-RU" sz="3200" b="1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1,0</a:t>
            </a:r>
            <a:r>
              <a:rPr lang="ru-RU" sz="3200" b="1" dirty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кг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  <a:cs typeface="Times New Roman" pitchFamily="18" charset="0"/>
              </a:rPr>
              <a:t>Сенаж б-з </a:t>
            </a: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ru-RU" sz="32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cs typeface="Times New Roman" pitchFamily="18" charset="0"/>
              </a:rPr>
              <a:t>кг</a:t>
            </a:r>
            <a:r>
              <a:rPr lang="ru-RU" sz="3200" b="1" u="sng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  <a:cs typeface="Times New Roman" pitchFamily="18" charset="0"/>
              </a:rPr>
              <a:t>Силос </a:t>
            </a:r>
            <a:r>
              <a:rPr lang="ru-RU" sz="3200" b="1" dirty="0" err="1">
                <a:solidFill>
                  <a:srgbClr val="000099"/>
                </a:solidFill>
                <a:cs typeface="Times New Roman" pitchFamily="18" charset="0"/>
              </a:rPr>
              <a:t>кукур</a:t>
            </a: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12</a:t>
            </a:r>
            <a:r>
              <a:rPr lang="ru-RU" sz="32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кг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  <a:cs typeface="Times New Roman" pitchFamily="18" charset="0"/>
              </a:rPr>
              <a:t>Корнеплоды</a:t>
            </a: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cs typeface="Times New Roman" pitchFamily="18" charset="0"/>
              </a:rPr>
              <a:t>кг</a:t>
            </a:r>
            <a:endParaRPr lang="ru-RU" sz="3200" b="1" dirty="0">
              <a:solidFill>
                <a:srgbClr val="000099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99"/>
                </a:solidFill>
                <a:cs typeface="Times New Roman" pitchFamily="18" charset="0"/>
              </a:rPr>
              <a:t>Концентраты</a:t>
            </a: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2-2,5</a:t>
            </a:r>
            <a:r>
              <a:rPr lang="ru-RU" sz="32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кг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99"/>
                </a:solidFill>
                <a:cs typeface="Times New Roman" pitchFamily="18" charset="0"/>
              </a:rPr>
              <a:t>NaCI</a:t>
            </a:r>
            <a:r>
              <a:rPr lang="ru-RU" sz="32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г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В рационе содержится </a:t>
            </a:r>
            <a:r>
              <a:rPr lang="ru-RU" sz="3200" b="1" dirty="0">
                <a:solidFill>
                  <a:schemeClr val="accent2"/>
                </a:solidFill>
                <a:cs typeface="Times New Roman" pitchFamily="18" charset="0"/>
              </a:rPr>
              <a:t>–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12,6 </a:t>
            </a: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ЭКЕ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Примерная </a:t>
            </a:r>
            <a:r>
              <a:rPr lang="ru-RU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СТРУКТУРА РАЦИОНА</a:t>
            </a:r>
            <a:r>
              <a:rPr lang="ru-RU" b="1" u="sng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cs typeface="Times New Roman" pitchFamily="18" charset="0"/>
              </a:rPr>
              <a:t>для ССК и нетелей: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На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u="sng" dirty="0">
                <a:solidFill>
                  <a:srgbClr val="FF0000"/>
                </a:solidFill>
              </a:rPr>
              <a:t>зимний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период</a:t>
            </a:r>
          </a:p>
          <a:p>
            <a:pPr>
              <a:defRPr/>
            </a:pPr>
            <a:r>
              <a:rPr lang="ru-RU" sz="2800" b="1" dirty="0">
                <a:solidFill>
                  <a:srgbClr val="000099"/>
                </a:solidFill>
                <a:cs typeface="Times New Roman" pitchFamily="18" charset="0"/>
              </a:rPr>
              <a:t>грубые 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корма до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25 - 40 %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сочные до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40-50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%</a:t>
            </a:r>
            <a:r>
              <a:rPr lang="ru-RU" sz="28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в </a:t>
            </a:r>
            <a:r>
              <a:rPr lang="ru-RU" sz="2800" b="1" dirty="0" err="1">
                <a:solidFill>
                  <a:srgbClr val="000099"/>
                </a:solidFill>
                <a:cs typeface="Times New Roman" pitchFamily="18" charset="0"/>
              </a:rPr>
              <a:t>т.ч</a:t>
            </a:r>
            <a:r>
              <a:rPr lang="ru-RU" sz="2800" b="1" dirty="0">
                <a:solidFill>
                  <a:srgbClr val="000099"/>
                </a:solidFill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патока до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5-7 %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конц</a:t>
            </a:r>
            <a:r>
              <a:rPr lang="ru-RU" sz="2800" b="1" dirty="0" smtClean="0">
                <a:solidFill>
                  <a:srgbClr val="000099"/>
                </a:solidFill>
              </a:rPr>
              <a:t>ентрированные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 до</a:t>
            </a:r>
            <a:r>
              <a:rPr lang="ru-RU" sz="28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20 – 30 %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</a:rPr>
              <a:t>На </a:t>
            </a:r>
            <a:r>
              <a:rPr lang="ru-RU" sz="2800" b="1" u="sng" dirty="0">
                <a:solidFill>
                  <a:srgbClr val="003300"/>
                </a:solidFill>
              </a:rPr>
              <a:t>летний </a:t>
            </a:r>
            <a:r>
              <a:rPr lang="ru-RU" sz="2800" b="1" dirty="0">
                <a:solidFill>
                  <a:srgbClr val="000099"/>
                </a:solidFill>
              </a:rPr>
              <a:t>период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трав</a:t>
            </a:r>
            <a:r>
              <a:rPr lang="ru-RU" sz="2800" b="1" dirty="0" smtClean="0">
                <a:solidFill>
                  <a:srgbClr val="000099"/>
                </a:solidFill>
              </a:rPr>
              <a:t>а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</a:rPr>
              <a:t>до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80 </a:t>
            </a:r>
            <a:r>
              <a:rPr lang="ru-RU" sz="2800" b="1" dirty="0">
                <a:solidFill>
                  <a:srgbClr val="FF0000"/>
                </a:solidFill>
              </a:rPr>
              <a:t>– 100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%, 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  <a:cs typeface="Times New Roman" pitchFamily="18" charset="0"/>
              </a:rPr>
              <a:t>конц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. корма </a:t>
            </a:r>
            <a:r>
              <a:rPr lang="ru-RU" sz="2800" b="1" dirty="0" smtClean="0">
                <a:solidFill>
                  <a:srgbClr val="000099"/>
                </a:solidFill>
              </a:rPr>
              <a:t>до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20 </a:t>
            </a:r>
            <a:r>
              <a:rPr lang="ru-RU" sz="2800" b="1" dirty="0" smtClean="0">
                <a:solidFill>
                  <a:schemeClr val="accent2"/>
                </a:solidFill>
                <a:cs typeface="Times New Roman" pitchFamily="18" charset="0"/>
              </a:rPr>
              <a:t>%.</a:t>
            </a:r>
            <a:endParaRPr lang="ru-RU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СТРУКТУРА РАЦИОНА</a:t>
            </a:r>
            <a:r>
              <a:rPr lang="ru-RU" b="1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99"/>
                </a:solidFill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rgbClr val="000099"/>
                </a:solidFill>
                <a:cs typeface="Times New Roman" pitchFamily="18" charset="0"/>
              </a:rPr>
              <a:t>ССК</a:t>
            </a:r>
            <a:endParaRPr lang="ru-RU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На</a:t>
            </a:r>
            <a:r>
              <a:rPr lang="ru-RU" sz="2800" b="1" dirty="0" smtClean="0">
                <a:solidFill>
                  <a:srgbClr val="3333CC"/>
                </a:solidFill>
              </a:rPr>
              <a:t> </a:t>
            </a:r>
            <a:r>
              <a:rPr lang="ru-RU" sz="2800" b="1" u="sng" dirty="0">
                <a:solidFill>
                  <a:srgbClr val="FF0000"/>
                </a:solidFill>
              </a:rPr>
              <a:t>зимний</a:t>
            </a:r>
            <a:r>
              <a:rPr lang="ru-RU" sz="2800" b="1" dirty="0">
                <a:solidFill>
                  <a:srgbClr val="3333CC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период</a:t>
            </a:r>
          </a:p>
          <a:p>
            <a:pPr marL="0" indent="0" algn="l">
              <a:buNone/>
              <a:defRPr/>
            </a:pPr>
            <a:r>
              <a:rPr lang="ru-RU" sz="2800" b="1" dirty="0">
                <a:solidFill>
                  <a:srgbClr val="000099"/>
                </a:solidFill>
                <a:cs typeface="Times New Roman" pitchFamily="18" charset="0"/>
              </a:rPr>
              <a:t>грубые 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корма до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30%</a:t>
            </a:r>
          </a:p>
          <a:p>
            <a:pPr marL="0" indent="0"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сочные до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40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%</a:t>
            </a:r>
            <a:endParaRPr lang="ru-RU" sz="2800" b="1" dirty="0">
              <a:solidFill>
                <a:srgbClr val="3333CC"/>
              </a:solidFill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конц</a:t>
            </a:r>
            <a:r>
              <a:rPr lang="ru-RU" sz="2800" b="1" dirty="0" smtClean="0">
                <a:solidFill>
                  <a:srgbClr val="000099"/>
                </a:solidFill>
              </a:rPr>
              <a:t>ентрированные</a:t>
            </a: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cs typeface="Times New Roman" pitchFamily="18" charset="0"/>
              </a:rPr>
              <a:t>д</a:t>
            </a:r>
            <a:r>
              <a:rPr lang="ru-RU" sz="2800" b="1" dirty="0">
                <a:solidFill>
                  <a:srgbClr val="3333CC"/>
                </a:solidFill>
                <a:cs typeface="Times New Roman" pitchFamily="18" charset="0"/>
              </a:rPr>
              <a:t>о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23 %</a:t>
            </a:r>
            <a:endParaRPr lang="ru-RU" sz="2800" b="1" dirty="0">
              <a:solidFill>
                <a:srgbClr val="3333CC"/>
              </a:solidFill>
            </a:endParaRPr>
          </a:p>
          <a:p>
            <a:pPr marL="0" indent="0" algn="l"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патока до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7 %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8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9220" name="Объект 3"/>
          <p:cNvGraphicFramePr>
            <a:graphicFrameLocks noChangeAspect="1"/>
          </p:cNvGraphicFramePr>
          <p:nvPr/>
        </p:nvGraphicFramePr>
        <p:xfrm>
          <a:off x="323850" y="333375"/>
          <a:ext cx="864235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Лист" r:id="rId3" imgW="8153423" imgH="5638680" progId="Excel.Sheet.12">
                  <p:embed/>
                </p:oleObj>
              </mc:Choice>
              <mc:Fallback>
                <p:oleObj name="Лист" r:id="rId3" imgW="8153423" imgH="5638680" progId="Excel.Shee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33375"/>
                        <a:ext cx="864235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104900"/>
          <a:ext cx="8856662" cy="4370383"/>
        </p:xfrm>
        <a:graphic>
          <a:graphicData uri="http://schemas.openxmlformats.org/drawingml/2006/table">
            <a:tbl>
              <a:tblPr/>
              <a:tblGrid>
                <a:gridCol w="1762125"/>
                <a:gridCol w="525462"/>
                <a:gridCol w="517525"/>
                <a:gridCol w="515938"/>
                <a:gridCol w="590550"/>
                <a:gridCol w="517525"/>
                <a:gridCol w="663575"/>
                <a:gridCol w="719137"/>
                <a:gridCol w="649288"/>
                <a:gridCol w="612775"/>
                <a:gridCol w="558800"/>
                <a:gridCol w="631825"/>
                <a:gridCol w="592137"/>
              </a:tblGrid>
              <a:tr h="963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корма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кор-ма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Су-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в-во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кг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Обм. энер-гия,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МДж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Са-хар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Переваримый протеин,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Сырая клетчат-ка,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Каль-ций,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Фос-фор,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Ко-бальт, мг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Повар. соль,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Каро-тин,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мг</a:t>
                      </a:r>
                    </a:p>
                  </a:txBody>
                  <a:tcPr marL="65375" marR="653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0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8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6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2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375" marR="6537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483" name="Прямоугольник 2"/>
          <p:cNvSpPr>
            <a:spLocks noChangeArrowheads="1"/>
          </p:cNvSpPr>
          <p:nvPr/>
        </p:nvSpPr>
        <p:spPr bwMode="auto">
          <a:xfrm>
            <a:off x="250825" y="32385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Рацион</a:t>
            </a:r>
            <a:r>
              <a:rPr lang="ru-RU" sz="1600" dirty="0">
                <a:solidFill>
                  <a:srgbClr val="990000"/>
                </a:solidFill>
              </a:rPr>
              <a:t>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для ССК коров на зимний период</a:t>
            </a:r>
          </a:p>
          <a:p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(живая масса 500 кг, 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планируемый удой </a:t>
            </a:r>
            <a:r>
              <a:rPr lang="ru-RU" sz="16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6000 кг</a:t>
            </a:r>
            <a:r>
              <a:rPr lang="ru-RU" sz="16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0484" name="Прямоугольник 3"/>
          <p:cNvSpPr>
            <a:spLocks noChangeArrowheads="1"/>
          </p:cNvSpPr>
          <p:nvPr/>
        </p:nvSpPr>
        <p:spPr bwMode="auto">
          <a:xfrm>
            <a:off x="323850" y="5661025"/>
            <a:ext cx="856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1. Подготовить таблицу для выполнения задания</a:t>
            </a:r>
            <a:endParaRPr lang="ru-RU" sz="160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36909-B4A8-4156-A417-CA74DA1B200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4751</TotalTime>
  <Words>3152</Words>
  <Application>Microsoft Office PowerPoint</Application>
  <PresentationFormat>Экран (4:3)</PresentationFormat>
  <Paragraphs>1578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Лист</vt:lpstr>
      <vt:lpstr>Презентация PowerPoint</vt:lpstr>
      <vt:lpstr> ЦЕЛЬ ЗАНЯТИЯ - ОСВОИТЬ МЕТОДИКУ СОСТАВЛЕНИЯ И АНАЛИЗА КОРМОВЫХ РАЦИОНОВ ДЛЯ СТЕЛЬНЫХ КОРОВ В СУХОСТОЙНЫЙ ПЕРИОД</vt:lpstr>
      <vt:lpstr>Нормы кормления ССК</vt:lpstr>
      <vt:lpstr>Корма и рационы</vt:lpstr>
      <vt:lpstr>Примерный зимний рацион ССК с плановой продуктивностью 5000 кг молока:</vt:lpstr>
      <vt:lpstr>Примерная СТРУКТУРА РАЦИОНА для ССК и нетелей:</vt:lpstr>
      <vt:lpstr>СТРУКТУРА РАЦИОНА для ССК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11. Анализ рациона: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Зоогигиена 105</dc:creator>
  <cp:lastModifiedBy>пк</cp:lastModifiedBy>
  <cp:revision>169</cp:revision>
  <dcterms:created xsi:type="dcterms:W3CDTF">1601-01-01T00:00:00Z</dcterms:created>
  <dcterms:modified xsi:type="dcterms:W3CDTF">2021-11-18T11:06:31Z</dcterms:modified>
</cp:coreProperties>
</file>